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/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 hasCustomPrompt="1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 hasCustomPrompt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 hasCustomPrompt="1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 hasCustomPrompt="1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r>
              <a:t>“Type a quote here.”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21" name="Shape 21"/>
          <p:cNvSpPr/>
          <p:nvPr>
            <p:ph type="title" hasCustomPrompt="1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 hasCustomPrompt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 hasCustomPrompt="1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39" name="Shape 39"/>
          <p:cNvSpPr/>
          <p:nvPr>
            <p:ph type="title" hasCustomPrompt="1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 hasCustomPrompt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66" name="Shape 66"/>
          <p:cNvSpPr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 hasCustomPrompt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 hasCustomPrompt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AA7942"/>
                </a:solidFill>
              </a:defRPr>
            </a:pPr>
            <a:r>
              <a:t> GROW </a:t>
            </a:r>
          </a:p>
          <a:p>
            <a:pPr>
              <a:defRPr>
                <a:solidFill>
                  <a:srgbClr val="AA7942"/>
                </a:solidFill>
              </a:defRPr>
            </a:pPr>
            <a:r>
              <a:t>Model Coaching 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A7942"/>
                </a:solidFill>
              </a:defRPr>
            </a:lvl1pPr>
          </a:lstStyle>
          <a:p>
            <a:r>
              <a:t>With </a:t>
            </a:r>
            <a:r>
              <a:rPr lang="en-ZA"/>
              <a:t>a</a:t>
            </a:r>
            <a:r>
              <a:t> Positive Psychology Twist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>
            <a:lvl1pPr defTabSz="490855">
              <a:defRPr sz="6720">
                <a:solidFill>
                  <a:srgbClr val="AA7942"/>
                </a:solidFill>
              </a:defRPr>
            </a:lvl1pPr>
          </a:lstStyle>
          <a:p>
            <a:r>
              <a:t>The GROW Model Explained</a:t>
            </a:r>
          </a:p>
        </p:txBody>
      </p:sp>
      <p:sp>
        <p:nvSpPr>
          <p:cNvPr id="123" name="Shape 123"/>
          <p:cNvSpPr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457200" algn="l">
              <a:defRPr sz="3000"/>
            </a:pPr>
            <a:r>
              <a:t>G                                                                                       </a:t>
            </a:r>
            <a:r>
              <a:rPr sz="3100"/>
              <a:t> Goal</a:t>
            </a:r>
            <a:endParaRPr sz="3100"/>
          </a:p>
          <a:p>
            <a:pPr marL="457200" indent="-457200" algn="l">
              <a:defRPr sz="3000"/>
            </a:pPr>
            <a:r>
              <a:t>R                                                                                     Reality</a:t>
            </a:r>
          </a:p>
          <a:p>
            <a:pPr marL="457200" indent="-457200" algn="l">
              <a:defRPr sz="3000"/>
            </a:pPr>
            <a:r>
              <a:t>O                                                                                    Options</a:t>
            </a:r>
          </a:p>
          <a:p>
            <a:pPr marL="457200" indent="-457200" algn="l">
              <a:defRPr sz="3000"/>
            </a:pPr>
            <a:r>
              <a:t>W                                                                          Way Forward</a:t>
            </a:r>
          </a:p>
        </p:txBody>
      </p:sp>
      <p:sp>
        <p:nvSpPr>
          <p:cNvPr id="124" name="Shape 124"/>
          <p:cNvSpPr/>
          <p:nvPr/>
        </p:nvSpPr>
        <p:spPr>
          <a:xfrm>
            <a:off x="3579495" y="3867785"/>
            <a:ext cx="5440045" cy="704850"/>
          </a:xfrm>
          <a:prstGeom prst="rightArrow">
            <a:avLst>
              <a:gd name="adj1" fmla="val 32000"/>
              <a:gd name="adj2" fmla="val 115291"/>
            </a:avLst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2"/>
                  <a:lumOff val="-7112"/>
                </a:schemeClr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25" name="Shape 125"/>
          <p:cNvSpPr/>
          <p:nvPr/>
        </p:nvSpPr>
        <p:spPr>
          <a:xfrm>
            <a:off x="3578860" y="4829810"/>
            <a:ext cx="5440680" cy="704850"/>
          </a:xfrm>
          <a:prstGeom prst="rightArrow">
            <a:avLst>
              <a:gd name="adj1" fmla="val 32000"/>
              <a:gd name="adj2" fmla="val 115291"/>
            </a:avLst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2"/>
                  <a:lumOff val="-7112"/>
                </a:schemeClr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26" name="Shape 126"/>
          <p:cNvSpPr/>
          <p:nvPr/>
        </p:nvSpPr>
        <p:spPr>
          <a:xfrm>
            <a:off x="3583305" y="5779770"/>
            <a:ext cx="5455285" cy="704850"/>
          </a:xfrm>
          <a:prstGeom prst="rightArrow">
            <a:avLst>
              <a:gd name="adj1" fmla="val 32000"/>
              <a:gd name="adj2" fmla="val 115291"/>
            </a:avLst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2"/>
                  <a:lumOff val="-7112"/>
                </a:schemeClr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27" name="Shape 127"/>
          <p:cNvSpPr/>
          <p:nvPr/>
        </p:nvSpPr>
        <p:spPr>
          <a:xfrm>
            <a:off x="3608070" y="6826885"/>
            <a:ext cx="5411470" cy="704850"/>
          </a:xfrm>
          <a:prstGeom prst="rightArrow">
            <a:avLst>
              <a:gd name="adj1" fmla="val 32000"/>
              <a:gd name="adj2" fmla="val 115291"/>
            </a:avLst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2"/>
                  <a:lumOff val="-7112"/>
                </a:schemeClr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/>
    </mc:Choice>
    <mc:Fallback>
      <p:transition spd="med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>
                <a:solidFill>
                  <a:srgbClr val="AA7942"/>
                </a:solidFill>
              </a:rPr>
              <a:t>GOAL</a:t>
            </a:r>
            <a:r>
              <a:t> </a:t>
            </a:r>
          </a:p>
        </p:txBody>
      </p:sp>
      <p:sp>
        <p:nvSpPr>
          <p:cNvPr id="130" name="Shape 130"/>
          <p:cNvSpPr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 marL="415925" indent="-415925" defTabSz="531495">
              <a:spcBef>
                <a:spcPts val="3800"/>
              </a:spcBef>
              <a:defRPr sz="3460"/>
            </a:pPr>
            <a:r>
              <a:t>Allows coach to be client centered and solution focused</a:t>
            </a:r>
          </a:p>
          <a:p>
            <a:pPr marL="415925" indent="-415925" defTabSz="531495">
              <a:spcBef>
                <a:spcPts val="3800"/>
              </a:spcBef>
              <a:defRPr sz="3460"/>
            </a:pPr>
            <a:r>
              <a:t>Helps set clear agenda</a:t>
            </a:r>
          </a:p>
          <a:p>
            <a:pPr marL="415925" indent="-415925" defTabSz="531495">
              <a:spcBef>
                <a:spcPts val="3800"/>
              </a:spcBef>
              <a:defRPr sz="3460"/>
            </a:pPr>
            <a:r>
              <a:t>Self-determined aspirations</a:t>
            </a:r>
          </a:p>
          <a:p>
            <a:pPr marL="415925" indent="-415925" defTabSz="531495">
              <a:spcBef>
                <a:spcPts val="3800"/>
              </a:spcBef>
              <a:defRPr sz="3460"/>
            </a:pPr>
            <a:r>
              <a:t>Specific</a:t>
            </a:r>
          </a:p>
          <a:p>
            <a:pPr marL="415925" indent="-415925" defTabSz="531495">
              <a:spcBef>
                <a:spcPts val="3800"/>
              </a:spcBef>
              <a:defRPr sz="3460"/>
            </a:pPr>
            <a:r>
              <a:t>Measurable</a:t>
            </a:r>
          </a:p>
          <a:p>
            <a:pPr marL="415925" indent="-415925" defTabSz="531495">
              <a:spcBef>
                <a:spcPts val="3800"/>
              </a:spcBef>
              <a:defRPr sz="3460"/>
            </a:pPr>
            <a:r>
              <a:t>Time limited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/>
    </mc:Choice>
    <mc:Fallback>
      <p:transition spd="med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A7942"/>
                </a:solidFill>
              </a:defRPr>
            </a:lvl1pPr>
          </a:lstStyle>
          <a:p>
            <a:r>
              <a:t>Reality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Helps client clarify needs</a:t>
            </a:r>
          </a:p>
          <a:p>
            <a:r>
              <a:t>Illuminates obstacles</a:t>
            </a:r>
          </a:p>
          <a:p>
            <a:r>
              <a:t>Illuminates strengths</a:t>
            </a:r>
          </a:p>
          <a:p>
            <a:r>
              <a:t>Aligns client with personal expectations</a:t>
            </a:r>
          </a:p>
          <a:p>
            <a:r>
              <a:t>Broadens personal possibilities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/>
    </mc:Choice>
    <mc:Fallback>
      <p:transition spd="med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A7942"/>
                </a:solidFill>
              </a:defRPr>
            </a:lvl1pPr>
          </a:lstStyle>
          <a:p>
            <a:r>
              <a:t>Options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Broadens client</a:t>
            </a:r>
          </a:p>
          <a:p>
            <a:r>
              <a:t>Illuminates personally chosen paths toward goals</a:t>
            </a:r>
          </a:p>
          <a:p>
            <a:r>
              <a:t>Connects client with internal drive</a:t>
            </a:r>
          </a:p>
          <a:p>
            <a:r>
              <a:t>Allows imagination of “best self” scenario</a:t>
            </a:r>
          </a:p>
          <a:p>
            <a:r>
              <a:t>Illuminates possibilities and growth potential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/>
    </mc:Choice>
    <mc:Fallback>
      <p:transition spd="med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A7942"/>
                </a:solidFill>
              </a:defRPr>
            </a:lvl1pPr>
          </a:lstStyle>
          <a:p>
            <a:r>
              <a:t>Way Forward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Connects client with personal motivation</a:t>
            </a:r>
          </a:p>
          <a:p>
            <a:r>
              <a:t>Clarifies level of commitment to goals</a:t>
            </a:r>
          </a:p>
          <a:p>
            <a:r>
              <a:t>Establishes accountability</a:t>
            </a:r>
          </a:p>
          <a:p>
            <a:r>
              <a:t>Lays out steps to success</a:t>
            </a:r>
          </a:p>
          <a:p>
            <a:r>
              <a:t>Establishes next step cognition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/>
    </mc:Choice>
    <mc:Fallback>
      <p:transition spd="med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A7942"/>
                </a:solidFill>
              </a:defRPr>
            </a:lvl1pPr>
          </a:lstStyle>
          <a:p>
            <a:r>
              <a:t>Questions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Always </a:t>
            </a:r>
            <a:r>
              <a:rPr lang="en-ZA"/>
              <a:t>o</a:t>
            </a:r>
            <a:r>
              <a:t>pen </a:t>
            </a:r>
            <a:r>
              <a:rPr lang="en-ZA"/>
              <a:t>e</a:t>
            </a:r>
            <a:r>
              <a:t>nded</a:t>
            </a:r>
          </a:p>
          <a:p>
            <a:r>
              <a:t>Utilize positive language</a:t>
            </a:r>
          </a:p>
          <a:p>
            <a:r>
              <a:t>Treat clients as resourceful and whole</a:t>
            </a:r>
          </a:p>
          <a:p>
            <a:r>
              <a:t>Utilize positive psychology interventions when opportunity for increased resourcefulness arises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1000"/>
    </mc:Choice>
    <mc:Fallback>
      <p:transition spd="med"/>
    </mc:Fallback>
  </mc:AlternateContent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2"/>
                <a:lumOff val="-7112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2"/>
                <a:lumOff val="-7112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1274</Words>
  <Application>WPS Presentation</Application>
  <PresentationFormat/>
  <Paragraphs>52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SimSun</vt:lpstr>
      <vt:lpstr>Wingdings</vt:lpstr>
      <vt:lpstr>Helvetica Light</vt:lpstr>
      <vt:lpstr>Helvetica</vt:lpstr>
      <vt:lpstr>Helvetica Neue</vt:lpstr>
      <vt:lpstr>Microsoft YaHei</vt:lpstr>
      <vt:lpstr>Arial Unicode MS</vt:lpstr>
      <vt:lpstr>Helvetica Light</vt:lpstr>
      <vt:lpstr>Gradient</vt:lpstr>
      <vt:lpstr>Model Coaching </vt:lpstr>
      <vt:lpstr>The GROW Model Explained</vt:lpstr>
      <vt:lpstr>GOAL </vt:lpstr>
      <vt:lpstr>Reality</vt:lpstr>
      <vt:lpstr>Options</vt:lpstr>
      <vt:lpstr>Way Forward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GROW Model Coaching </dc:title>
  <dc:creator/>
  <cp:lastModifiedBy>av</cp:lastModifiedBy>
  <cp:revision>1</cp:revision>
  <dcterms:created xsi:type="dcterms:W3CDTF">2019-12-14T08:34:05Z</dcterms:created>
  <dcterms:modified xsi:type="dcterms:W3CDTF">2019-12-14T08:34:05Z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1033-11.2.0.9070</vt:lpwstr>
  </property>
</Properties>
</file>